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25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57126" algn="l" defTabSz="91425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14253" algn="l" defTabSz="91425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371380" algn="l" defTabSz="91425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91425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285634" algn="l" defTabSz="91425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199887" algn="l" defTabSz="91425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657014" algn="l" defTabSz="91425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615" autoAdjust="0"/>
  </p:normalViewPr>
  <p:slideViewPr>
    <p:cSldViewPr>
      <p:cViewPr varScale="1">
        <p:scale>
          <a:sx n="53" d="100"/>
          <a:sy n="53" d="100"/>
        </p:scale>
        <p:origin x="2268" y="78"/>
      </p:cViewPr>
      <p:guideLst>
        <p:guide orient="horz" pos="2881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261" cy="494021"/>
          </a:xfrm>
          <a:prstGeom prst="rect">
            <a:avLst/>
          </a:prstGeom>
        </p:spPr>
        <p:txBody>
          <a:bodyPr vert="horz" lIns="89768" tIns="44885" rIns="89768" bIns="4488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954" y="0"/>
            <a:ext cx="2918259" cy="494021"/>
          </a:xfrm>
          <a:prstGeom prst="rect">
            <a:avLst/>
          </a:prstGeom>
        </p:spPr>
        <p:txBody>
          <a:bodyPr vert="horz" lIns="89768" tIns="44885" rIns="89768" bIns="44885" rtlCol="0"/>
          <a:lstStyle>
            <a:lvl1pPr algn="r">
              <a:defRPr sz="1200"/>
            </a:lvl1pPr>
          </a:lstStyle>
          <a:p>
            <a:fld id="{56A3766D-6208-4D40-BB08-AF5064B45727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41363"/>
            <a:ext cx="27733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68" tIns="44885" rIns="89768" bIns="4488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047" y="4686930"/>
            <a:ext cx="5387678" cy="4439919"/>
          </a:xfrm>
          <a:prstGeom prst="rect">
            <a:avLst/>
          </a:prstGeom>
        </p:spPr>
        <p:txBody>
          <a:bodyPr vert="horz" lIns="89768" tIns="44885" rIns="89768" bIns="4488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0730"/>
            <a:ext cx="2918261" cy="494021"/>
          </a:xfrm>
          <a:prstGeom prst="rect">
            <a:avLst/>
          </a:prstGeom>
        </p:spPr>
        <p:txBody>
          <a:bodyPr vert="horz" lIns="89768" tIns="44885" rIns="89768" bIns="4488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954" y="9370730"/>
            <a:ext cx="2918259" cy="494021"/>
          </a:xfrm>
          <a:prstGeom prst="rect">
            <a:avLst/>
          </a:prstGeom>
        </p:spPr>
        <p:txBody>
          <a:bodyPr vert="horz" lIns="89768" tIns="44885" rIns="89768" bIns="44885" rtlCol="0" anchor="b"/>
          <a:lstStyle>
            <a:lvl1pPr algn="r">
              <a:defRPr sz="1200"/>
            </a:lvl1pPr>
          </a:lstStyle>
          <a:p>
            <a:fld id="{48EED9CE-89EC-43D5-A926-E0E48BCFBC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700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26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53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80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634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887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014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981200" y="741363"/>
            <a:ext cx="2773363" cy="36988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ED9CE-89EC-43D5-A926-E0E48BCFBC3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596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B069-B6CC-483D-9C21-B20825153CB6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E61B-FEF0-404B-8918-07E4401BFC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28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B069-B6CC-483D-9C21-B20825153CB6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E61B-FEF0-404B-8918-07E4401BFC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18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B069-B6CC-483D-9C21-B20825153CB6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E61B-FEF0-404B-8918-07E4401BFC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058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B069-B6CC-483D-9C21-B20825153CB6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E61B-FEF0-404B-8918-07E4401BFC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324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B069-B6CC-483D-9C21-B20825153CB6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E61B-FEF0-404B-8918-07E4401BFC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64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B069-B6CC-483D-9C21-B20825153CB6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E61B-FEF0-404B-8918-07E4401BFC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13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B069-B6CC-483D-9C21-B20825153CB6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E61B-FEF0-404B-8918-07E4401BFC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78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B069-B6CC-483D-9C21-B20825153CB6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E61B-FEF0-404B-8918-07E4401BFC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80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B069-B6CC-483D-9C21-B20825153CB6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E61B-FEF0-404B-8918-07E4401BFC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35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B069-B6CC-483D-9C21-B20825153CB6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E61B-FEF0-404B-8918-07E4401BFC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031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B069-B6CC-483D-9C21-B20825153CB6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E61B-FEF0-404B-8918-07E4401BFC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73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B069-B6CC-483D-9C21-B20825153CB6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3E61B-FEF0-404B-8918-07E4401BFC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29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0010" y="70270"/>
            <a:ext cx="6693398" cy="1365453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11700" dirty="0">
                <a:solidFill>
                  <a:srgbClr val="7030A0"/>
                </a:solidFill>
                <a:latin typeface="江戸勘亭流Ｐ" pitchFamily="66" charset="-128"/>
                <a:ea typeface="江戸勘亭流Ｐ" pitchFamily="66" charset="-128"/>
              </a:rPr>
              <a:t>  </a:t>
            </a:r>
            <a:r>
              <a:rPr lang="ja-JP" altLang="en-US" sz="73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江戸勘亭流Ｐ" pitchFamily="66" charset="-128"/>
                <a:ea typeface="江戸勘亭流Ｐ" pitchFamily="66" charset="-128"/>
              </a:rPr>
              <a:t>落 語</a:t>
            </a:r>
            <a:r>
              <a:rPr lang="ja-JP" altLang="en-US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江戸勘亭流Ｐ" pitchFamily="66" charset="-128"/>
                <a:ea typeface="江戸勘亭流Ｐ" pitchFamily="66" charset="-128"/>
              </a:rPr>
              <a:t>で学ぶ</a:t>
            </a:r>
            <a:r>
              <a:rPr lang="en-US" altLang="ja-JP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江戸勘亭流Ｐ" pitchFamily="66" charset="-128"/>
                <a:ea typeface="江戸勘亭流Ｐ" pitchFamily="66" charset="-128"/>
              </a:rPr>
              <a:t/>
            </a:r>
            <a:br>
              <a:rPr lang="en-US" altLang="ja-JP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江戸勘亭流Ｐ" pitchFamily="66" charset="-128"/>
                <a:ea typeface="江戸勘亭流Ｐ" pitchFamily="66" charset="-128"/>
              </a:rPr>
            </a:br>
            <a:r>
              <a:rPr lang="en-US" altLang="ja-JP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江戸勘亭流Ｐ" pitchFamily="66" charset="-128"/>
                <a:ea typeface="江戸勘亭流Ｐ" pitchFamily="66" charset="-128"/>
              </a:rPr>
              <a:t>      </a:t>
            </a:r>
            <a:r>
              <a:rPr lang="ja-JP" altLang="en-US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江戸勘亭流Ｐ" pitchFamily="66" charset="-128"/>
                <a:ea typeface="江戸勘亭流Ｐ" pitchFamily="66" charset="-128"/>
              </a:rPr>
              <a:t>　</a:t>
            </a:r>
            <a:r>
              <a:rPr lang="ja-JP" altLang="en-US" sz="4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江戸勘亭流Ｐ" pitchFamily="66" charset="-128"/>
                <a:ea typeface="江戸勘亭流Ｐ" pitchFamily="66" charset="-128"/>
              </a:rPr>
              <a:t>相続・事業承継</a:t>
            </a:r>
            <a:endParaRPr lang="ja-JP" altLang="en-US" sz="53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江戸勘亭流Ｐ" pitchFamily="66" charset="-128"/>
              <a:ea typeface="江戸勘亭流Ｐ" pitchFamily="66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0010" y="5135313"/>
            <a:ext cx="4800600" cy="2336800"/>
          </a:xfrm>
        </p:spPr>
        <p:txBody>
          <a:bodyPr/>
          <a:lstStyle/>
          <a:p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51088" y="2442028"/>
            <a:ext cx="2239044" cy="6408712"/>
          </a:xfrm>
          <a:prstGeom prst="rect">
            <a:avLst/>
          </a:prstGeom>
          <a:noFill/>
        </p:spPr>
        <p:txBody>
          <a:bodyPr vert="eaVert" wrap="square" lIns="91425" tIns="45712" rIns="91425" bIns="4571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500" dirty="0">
                <a:latin typeface="HGS行書体" pitchFamily="66" charset="-128"/>
                <a:ea typeface="HGS行書体" pitchFamily="66" charset="-128"/>
              </a:rPr>
              <a:t>◆今時の相続事情・・・相続問題のあんなこと、こんなこと</a:t>
            </a:r>
            <a:endParaRPr lang="en-US" altLang="ja-JP" sz="1500" dirty="0">
              <a:latin typeface="HGS行書体" pitchFamily="66" charset="-128"/>
              <a:ea typeface="HGS行書体" pitchFamily="66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500" dirty="0">
                <a:latin typeface="HGS行書体" pitchFamily="66" charset="-128"/>
                <a:ea typeface="HGS行書体" pitchFamily="66" charset="-128"/>
              </a:rPr>
              <a:t>◆仲の良い兄弟でも骨肉の争い・・・どこの家庭でも起こりうる相続争い</a:t>
            </a:r>
            <a:endParaRPr lang="en-US" altLang="ja-JP" sz="1500" dirty="0">
              <a:latin typeface="HGS行書体" pitchFamily="66" charset="-128"/>
              <a:ea typeface="HGS行書体" pitchFamily="66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500" dirty="0">
                <a:latin typeface="HGS行書体" pitchFamily="66" charset="-128"/>
                <a:ea typeface="HGS行書体" pitchFamily="66" charset="-128"/>
              </a:rPr>
              <a:t>◆事業承継も問題山積み・・・後継者、借入金、承継のタイミングは？</a:t>
            </a:r>
            <a:endParaRPr lang="en-US" altLang="ja-JP" sz="1500" dirty="0">
              <a:latin typeface="HGS行書体" pitchFamily="66" charset="-128"/>
              <a:ea typeface="HGS行書体" pitchFamily="66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500" dirty="0">
                <a:latin typeface="HGS行書体" pitchFamily="66" charset="-128"/>
                <a:ea typeface="HGS行書体" pitchFamily="66" charset="-128"/>
              </a:rPr>
              <a:t>◆裁判にも・・・後継者長男でも株式を取得できない落とし穴</a:t>
            </a:r>
            <a:endParaRPr lang="en-US" altLang="ja-JP" sz="1500" dirty="0">
              <a:latin typeface="HGS行書体" pitchFamily="66" charset="-128"/>
              <a:ea typeface="HGS行書体" pitchFamily="66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500" dirty="0">
                <a:latin typeface="HGS行書体" pitchFamily="66" charset="-128"/>
                <a:ea typeface="HGS行書体" pitchFamily="66" charset="-128"/>
              </a:rPr>
              <a:t>◆実例から学ぶ・・・あの企業が事業承継を失敗した理由とは？</a:t>
            </a:r>
            <a:endParaRPr lang="en-US" altLang="ja-JP" sz="1500" dirty="0">
              <a:latin typeface="HGS行書体" pitchFamily="66" charset="-128"/>
              <a:ea typeface="HGS行書体" pitchFamily="66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HGS行書体" pitchFamily="66" charset="-128"/>
                <a:ea typeface="HGS行書体" pitchFamily="66" charset="-128"/>
              </a:rPr>
              <a:t>◆相続税の増税で大変だ！・・・対策は大丈夫ですか？</a:t>
            </a:r>
            <a:r>
              <a:rPr lang="ja-JP" altLang="en-US" sz="1400" b="1" dirty="0">
                <a:latin typeface="HGS行書体" pitchFamily="66" charset="-128"/>
                <a:ea typeface="HGS行書体" pitchFamily="66" charset="-128"/>
              </a:rPr>
              <a:t>　</a:t>
            </a:r>
            <a:r>
              <a:rPr lang="ja-JP" altLang="en-US" sz="1200" b="1" dirty="0">
                <a:latin typeface="HGS行書体" pitchFamily="66" charset="-128"/>
                <a:ea typeface="HGS行書体" pitchFamily="66" charset="-128"/>
              </a:rPr>
              <a:t>　</a:t>
            </a:r>
            <a:endParaRPr lang="en-US" altLang="ja-JP" sz="1200" b="1" dirty="0">
              <a:latin typeface="HGS行書体" pitchFamily="66" charset="-128"/>
              <a:ea typeface="HGS行書体" pitchFamily="66" charset="-128"/>
            </a:endParaRPr>
          </a:p>
        </p:txBody>
      </p:sp>
      <p:sp>
        <p:nvSpPr>
          <p:cNvPr id="9" name="横巻き 8"/>
          <p:cNvSpPr/>
          <p:nvPr/>
        </p:nvSpPr>
        <p:spPr>
          <a:xfrm rot="18211209">
            <a:off x="-92116" y="581412"/>
            <a:ext cx="1717593" cy="686671"/>
          </a:xfrm>
          <a:prstGeom prst="horizontalScroll">
            <a:avLst/>
          </a:prstGeom>
          <a:solidFill>
            <a:srgbClr val="FF33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400" dirty="0">
              <a:solidFill>
                <a:srgbClr val="FFFF00"/>
              </a:solidFill>
              <a:latin typeface="江戸勘亭流" pitchFamily="65" charset="-128"/>
              <a:ea typeface="江戸勘亭流" pitchFamily="65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2060474">
            <a:off x="250046" y="33904"/>
            <a:ext cx="492412" cy="2448273"/>
          </a:xfrm>
          <a:prstGeom prst="rect">
            <a:avLst/>
          </a:prstGeom>
          <a:noFill/>
        </p:spPr>
        <p:txBody>
          <a:bodyPr vert="eaVert" wrap="square" lIns="91425" tIns="45712" rIns="91425" bIns="45712" rtlCol="0">
            <a:spAutoFit/>
          </a:bodyPr>
          <a:lstStyle/>
          <a:p>
            <a:r>
              <a:rPr lang="ja-JP" altLang="en-US" sz="2000" b="1" dirty="0">
                <a:latin typeface="HGS行書体" pitchFamily="66" charset="-128"/>
                <a:ea typeface="HGS行書体" pitchFamily="66" charset="-128"/>
              </a:rPr>
              <a:t>笑って学べる</a:t>
            </a:r>
            <a:endParaRPr lang="en-US" altLang="ja-JP" sz="2000" b="1" dirty="0">
              <a:latin typeface="HGS行書体" pitchFamily="66" charset="-128"/>
              <a:ea typeface="HGS行書体" pitchFamily="66" charset="-128"/>
            </a:endParaRPr>
          </a:p>
        </p:txBody>
      </p:sp>
      <p:pic>
        <p:nvPicPr>
          <p:cNvPr id="1026" name="Picture 2" descr="C:\Users\kaiyo\AppData\Local\Microsoft\Windows\Temporary Internet Files\Content.IE5\OCIU8LMT\MC900393708[3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088" y="8172400"/>
            <a:ext cx="892742" cy="57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119372" y="1899876"/>
            <a:ext cx="6560282" cy="707870"/>
          </a:xfrm>
          <a:prstGeom prst="rect">
            <a:avLst/>
          </a:prstGeom>
          <a:noFill/>
        </p:spPr>
        <p:txBody>
          <a:bodyPr wrap="square" lIns="91425" tIns="45712" rIns="91425" bIns="45712" rtlCol="0">
            <a:spAutoFit/>
          </a:bodyPr>
          <a:lstStyle/>
          <a:p>
            <a:r>
              <a:rPr lang="ja-JP" altLang="en-US" sz="1300" b="1" dirty="0">
                <a:latin typeface="AR P丸ゴシック体M" pitchFamily="50" charset="-128"/>
                <a:ea typeface="AR P丸ゴシック体M" pitchFamily="50" charset="-128"/>
              </a:rPr>
              <a:t>どこでも起こりうる相続・事業承継問題。その難しい話を、相続・事業承継相談実績を多数もつ実務家行政書士が、相続・事業承継にまつわる問題や解決法を落語風におもしろく</a:t>
            </a:r>
            <a:endParaRPr lang="en-US" altLang="ja-JP" sz="1300" b="1" dirty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300" b="1" dirty="0">
                <a:latin typeface="AR P丸ゴシック体M" pitchFamily="50" charset="-128"/>
                <a:ea typeface="AR P丸ゴシック体M" pitchFamily="50" charset="-128"/>
              </a:rPr>
              <a:t>解説します。</a:t>
            </a:r>
            <a:r>
              <a:rPr lang="ja-JP" altLang="en-US" sz="1200" b="1" dirty="0">
                <a:latin typeface="AR P丸ゴシック体M" pitchFamily="50" charset="-128"/>
                <a:ea typeface="AR P丸ゴシック体M" pitchFamily="50" charset="-128"/>
              </a:rPr>
              <a:t>  </a:t>
            </a:r>
            <a:r>
              <a:rPr lang="ja-JP" altLang="en-US" sz="1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18809" y="7092280"/>
            <a:ext cx="2232248" cy="369316"/>
          </a:xfrm>
          <a:prstGeom prst="rect">
            <a:avLst/>
          </a:prstGeom>
          <a:noFill/>
        </p:spPr>
        <p:txBody>
          <a:bodyPr wrap="square" lIns="91425" tIns="45712" rIns="91425" bIns="45712" rtlCol="0">
            <a:spAutoFit/>
          </a:bodyPr>
          <a:lstStyle/>
          <a:p>
            <a:r>
              <a:rPr lang="ja-JP" altLang="en-US" sz="1200" dirty="0">
                <a:latin typeface="AR P丸ゴシック体M" pitchFamily="50" charset="-128"/>
                <a:ea typeface="AR P丸ゴシック体M" pitchFamily="50" charset="-128"/>
              </a:rPr>
              <a:t> 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400" dirty="0">
                <a:latin typeface="江戸勘亭流Ｐ" panose="03000A00000000000000" pitchFamily="66" charset="-128"/>
                <a:ea typeface="江戸勘亭流Ｐ" panose="03000A00000000000000" pitchFamily="66" charset="-128"/>
              </a:rPr>
              <a:t>出演</a:t>
            </a:r>
            <a:r>
              <a:rPr lang="ja-JP" altLang="en-US" sz="1800" dirty="0">
                <a:latin typeface="江戸勘亭流Ｐ" panose="03000A00000000000000" pitchFamily="66" charset="-128"/>
                <a:ea typeface="江戸勘亭流Ｐ" panose="03000A00000000000000" pitchFamily="66" charset="-128"/>
              </a:rPr>
              <a:t>：</a:t>
            </a:r>
            <a:r>
              <a:rPr lang="ja-JP" altLang="en-US" sz="1600" dirty="0">
                <a:latin typeface="江戸勘亭流Ｐ" panose="03000A00000000000000" pitchFamily="66" charset="-128"/>
                <a:ea typeface="江戸勘亭流Ｐ" panose="03000A00000000000000" pitchFamily="66" charset="-128"/>
              </a:rPr>
              <a:t>こころ亭久茶</a:t>
            </a:r>
            <a:r>
              <a:rPr lang="ja-JP" altLang="en-US" sz="1800" dirty="0">
                <a:latin typeface="江戸勘亭流Ｐ" panose="03000A00000000000000" pitchFamily="66" charset="-128"/>
                <a:ea typeface="江戸勘亭流Ｐ" panose="03000A00000000000000" pitchFamily="66" charset="-128"/>
              </a:rPr>
              <a:t>　</a:t>
            </a:r>
            <a:r>
              <a:rPr lang="ja-JP" altLang="en-US" sz="1400" dirty="0">
                <a:latin typeface="江戸勘亭流Ｐ" panose="03000A00000000000000" pitchFamily="66" charset="-128"/>
                <a:ea typeface="江戸勘亭流Ｐ" panose="03000A00000000000000" pitchFamily="66" charset="-128"/>
              </a:rPr>
              <a:t>　</a:t>
            </a:r>
            <a:endParaRPr lang="ja-JP" altLang="en-US" sz="1200" dirty="0">
              <a:latin typeface="江戸勘亭流Ｐ" panose="03000A00000000000000" pitchFamily="66" charset="-128"/>
              <a:ea typeface="江戸勘亭流Ｐ" panose="03000A00000000000000" pitchFamily="66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9372" y="7461596"/>
            <a:ext cx="4531716" cy="1592728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txBody>
          <a:bodyPr wrap="square" lIns="91425" tIns="45712" rIns="91425" bIns="4571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300" b="1" dirty="0">
                <a:latin typeface="AR P丸ゴシック体M" pitchFamily="50" charset="-128"/>
                <a:ea typeface="AR P丸ゴシック体M" pitchFamily="50" charset="-128"/>
              </a:rPr>
              <a:t>主催 </a:t>
            </a:r>
            <a:r>
              <a:rPr lang="en-US" altLang="ja-JP" sz="1300" b="1" dirty="0">
                <a:latin typeface="AR P丸ゴシック体M" pitchFamily="50" charset="-128"/>
                <a:ea typeface="AR P丸ゴシック体M" pitchFamily="50" charset="-128"/>
              </a:rPr>
              <a:t>: </a:t>
            </a:r>
            <a:r>
              <a:rPr lang="ja-JP" altLang="en-US" sz="1300" b="1" dirty="0">
                <a:latin typeface="AR P丸ゴシック体M" pitchFamily="50" charset="-128"/>
                <a:ea typeface="AR P丸ゴシック体M" pitchFamily="50" charset="-128"/>
              </a:rPr>
              <a:t>長野県損害保険代理業協会</a:t>
            </a:r>
            <a:endParaRPr lang="en-US" altLang="ja-JP" sz="1300" b="1" dirty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00" b="1" dirty="0">
                <a:latin typeface="AR P丸ゴシック体M" pitchFamily="50" charset="-128"/>
                <a:ea typeface="AR P丸ゴシック体M" pitchFamily="50" charset="-128"/>
              </a:rPr>
              <a:t>日時 </a:t>
            </a:r>
            <a:r>
              <a:rPr lang="en-US" altLang="ja-JP" sz="1300" b="1" dirty="0">
                <a:latin typeface="AR P丸ゴシック体M" pitchFamily="50" charset="-128"/>
                <a:ea typeface="AR P丸ゴシック体M" pitchFamily="50" charset="-128"/>
              </a:rPr>
              <a:t>: </a:t>
            </a:r>
            <a:r>
              <a:rPr lang="ja-JP" altLang="en-US" sz="1300" b="1" dirty="0">
                <a:latin typeface="AR P丸ゴシック体M" pitchFamily="50" charset="-128"/>
                <a:ea typeface="AR P丸ゴシック体M" pitchFamily="50" charset="-128"/>
              </a:rPr>
              <a:t>平成２９年 １０月 ３０日（月）  </a:t>
            </a:r>
            <a:endParaRPr lang="en-US" altLang="ja-JP" sz="1300" b="1" dirty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300" b="1" dirty="0">
                <a:latin typeface="AR P丸ゴシック体M" pitchFamily="50" charset="-128"/>
                <a:ea typeface="AR P丸ゴシック体M" pitchFamily="50" charset="-128"/>
              </a:rPr>
              <a:t>          13</a:t>
            </a:r>
            <a:r>
              <a:rPr lang="ja-JP" altLang="en-US" sz="1300" b="1" dirty="0">
                <a:latin typeface="AR P丸ゴシック体M" pitchFamily="50" charset="-128"/>
                <a:ea typeface="AR P丸ゴシック体M" pitchFamily="50" charset="-128"/>
              </a:rPr>
              <a:t>：００受付開始　</a:t>
            </a:r>
            <a:r>
              <a:rPr lang="en-US" altLang="ja-JP" sz="1300" b="1" dirty="0">
                <a:latin typeface="AR P丸ゴシック体M" pitchFamily="50" charset="-128"/>
                <a:ea typeface="AR P丸ゴシック体M" pitchFamily="50" charset="-128"/>
              </a:rPr>
              <a:t>14</a:t>
            </a:r>
            <a:r>
              <a:rPr lang="ja-JP" altLang="en-US" sz="1300" b="1" dirty="0">
                <a:latin typeface="AR P丸ゴシック体M" pitchFamily="50" charset="-128"/>
                <a:ea typeface="AR P丸ゴシック体M" pitchFamily="50" charset="-128"/>
              </a:rPr>
              <a:t>：００開演</a:t>
            </a:r>
            <a:endParaRPr lang="en-US" altLang="ja-JP" sz="1300" b="1" dirty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00" b="1" dirty="0">
                <a:latin typeface="AR P丸ゴシック体M" pitchFamily="50" charset="-128"/>
                <a:ea typeface="AR P丸ゴシック体M" pitchFamily="50" charset="-128"/>
              </a:rPr>
              <a:t>場所 </a:t>
            </a:r>
            <a:r>
              <a:rPr lang="en-US" altLang="ja-JP" sz="1300" b="1" dirty="0">
                <a:latin typeface="AR P丸ゴシック体M" pitchFamily="50" charset="-128"/>
                <a:ea typeface="AR P丸ゴシック体M" pitchFamily="50" charset="-128"/>
              </a:rPr>
              <a:t>: </a:t>
            </a:r>
            <a:r>
              <a:rPr lang="ja-JP" altLang="en-US" sz="1300" b="1" dirty="0">
                <a:latin typeface="AR P丸ゴシック体M" pitchFamily="50" charset="-128"/>
                <a:ea typeface="AR P丸ゴシック体M" pitchFamily="50" charset="-128"/>
              </a:rPr>
              <a:t>ホテルモンターニュ 松本市巾上</a:t>
            </a:r>
            <a:r>
              <a:rPr lang="en-US" altLang="ja-JP" sz="1300" b="1" dirty="0">
                <a:latin typeface="AR P丸ゴシック体M" pitchFamily="50" charset="-128"/>
                <a:ea typeface="AR P丸ゴシック体M" pitchFamily="50" charset="-128"/>
              </a:rPr>
              <a:t>3-2</a:t>
            </a:r>
            <a:r>
              <a:rPr lang="ja-JP" altLang="en-US" sz="1300" b="1" dirty="0">
                <a:latin typeface="AR P丸ゴシック体M" pitchFamily="50" charset="-128"/>
                <a:ea typeface="AR P丸ゴシック体M" pitchFamily="50" charset="-128"/>
              </a:rPr>
              <a:t> </a:t>
            </a:r>
            <a:r>
              <a:rPr lang="en-US" altLang="ja-JP" sz="1300" b="1" dirty="0">
                <a:latin typeface="AR P丸ゴシック体M" pitchFamily="50" charset="-128"/>
                <a:ea typeface="AR P丸ゴシック体M" pitchFamily="50" charset="-128"/>
              </a:rPr>
              <a:t>2F</a:t>
            </a:r>
            <a:r>
              <a:rPr lang="ja-JP" altLang="en-US" sz="1300" b="1" dirty="0">
                <a:latin typeface="AR P丸ゴシック体M" pitchFamily="50" charset="-128"/>
                <a:ea typeface="AR P丸ゴシック体M" pitchFamily="50" charset="-128"/>
              </a:rPr>
              <a:t>「フルール」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00" b="1" dirty="0">
                <a:latin typeface="AR P丸ゴシック体M" pitchFamily="50" charset="-128"/>
                <a:ea typeface="AR P丸ゴシック体M" pitchFamily="50" charset="-128"/>
              </a:rPr>
              <a:t>お申込み・お問合せ ： 　</a:t>
            </a:r>
            <a:r>
              <a:rPr lang="en-US" altLang="ja-JP" sz="1300" b="1" dirty="0">
                <a:latin typeface="AR P丸ゴシック体M" pitchFamily="50" charset="-128"/>
                <a:ea typeface="AR P丸ゴシック体M" pitchFamily="50" charset="-128"/>
              </a:rPr>
              <a:t>0263-88-3140</a:t>
            </a:r>
            <a:endParaRPr lang="ja-JP" altLang="en-US" sz="1200" dirty="0"/>
          </a:p>
        </p:txBody>
      </p:sp>
      <p:pic>
        <p:nvPicPr>
          <p:cNvPr id="4" name="Picture 2" descr="C:\Users\kaiyo\Desktop\落語写真　Ｈ２８\6_MG_3947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0" r="16626"/>
          <a:stretch/>
        </p:blipFill>
        <p:spPr bwMode="auto">
          <a:xfrm>
            <a:off x="251460" y="2611566"/>
            <a:ext cx="4199597" cy="44345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519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747</TotalTime>
  <Words>179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P丸ゴシック体M</vt:lpstr>
      <vt:lpstr>HGPｺﾞｼｯｸE</vt:lpstr>
      <vt:lpstr>HGS行書体</vt:lpstr>
      <vt:lpstr>HG丸ｺﾞｼｯｸM-PRO</vt:lpstr>
      <vt:lpstr>ＭＳ Ｐゴシック</vt:lpstr>
      <vt:lpstr>江戸勘亭流</vt:lpstr>
      <vt:lpstr>江戸勘亭流Ｐ</vt:lpstr>
      <vt:lpstr>Arial</vt:lpstr>
      <vt:lpstr>Calibri</vt:lpstr>
      <vt:lpstr>Office ​​テーマ</vt:lpstr>
      <vt:lpstr>  落 語で学ぶ       　相続・事業承継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落 語で学ぶ 相続・遺言</dc:title>
  <dc:creator>kaiyo</dc:creator>
  <cp:lastModifiedBy>yagi</cp:lastModifiedBy>
  <cp:revision>113</cp:revision>
  <cp:lastPrinted>2017-09-14T05:27:50Z</cp:lastPrinted>
  <dcterms:created xsi:type="dcterms:W3CDTF">2013-06-28T00:56:40Z</dcterms:created>
  <dcterms:modified xsi:type="dcterms:W3CDTF">2017-11-17T00:28:18Z</dcterms:modified>
</cp:coreProperties>
</file>